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8" r:id="rId1"/>
  </p:sldMasterIdLst>
  <p:notesMasterIdLst>
    <p:notesMasterId r:id="rId9"/>
  </p:notesMasterIdLst>
  <p:sldIdLst>
    <p:sldId id="332" r:id="rId2"/>
    <p:sldId id="360" r:id="rId3"/>
    <p:sldId id="361" r:id="rId4"/>
    <p:sldId id="337" r:id="rId5"/>
    <p:sldId id="359" r:id="rId6"/>
    <p:sldId id="362" r:id="rId7"/>
    <p:sldId id="35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4F81BD"/>
    <a:srgbClr val="0066FF"/>
    <a:srgbClr val="DAA600"/>
    <a:srgbClr val="B4B000"/>
    <a:srgbClr val="CCCC00"/>
    <a:srgbClr val="9BBB59"/>
    <a:srgbClr val="FFC000"/>
    <a:srgbClr val="F6BB00"/>
    <a:srgbClr val="6A6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730" autoAdjust="0"/>
  </p:normalViewPr>
  <p:slideViewPr>
    <p:cSldViewPr>
      <p:cViewPr varScale="1">
        <p:scale>
          <a:sx n="85" d="100"/>
          <a:sy n="85" d="100"/>
        </p:scale>
        <p:origin x="-15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Доля детей в возрасте от 5 до 18 лет от общего числа детей в автономном округе, использующих в 2018 году сертификаты персонифицированного </a:t>
            </a:r>
            <a:r>
              <a:rPr lang="ru-RU" sz="1400" dirty="0" smtClean="0"/>
              <a:t>финансирования дополнительного </a:t>
            </a:r>
            <a:r>
              <a:rPr lang="ru-RU" sz="1400" dirty="0"/>
              <a:t>образования детей</a:t>
            </a:r>
          </a:p>
        </c:rich>
      </c:tx>
      <c:layout>
        <c:manualLayout>
          <c:xMode val="edge"/>
          <c:yMode val="edge"/>
          <c:x val="0.1058576993162478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477175721623382"/>
          <c:y val="0.14750199050959181"/>
          <c:w val="0.50086943940313722"/>
          <c:h val="0.84978707417503252"/>
        </c:manualLayout>
      </c:layout>
      <c:pieChart>
        <c:varyColors val="1"/>
        <c:ser>
          <c:idx val="0"/>
          <c:order val="0"/>
          <c:explosion val="34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826420582777509E-2"/>
                  <c:y val="0.15324313799022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36</a:t>
                    </a:r>
                    <a:r>
                      <a:rPr lang="ru-RU" sz="14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147 </a:t>
                    </a:r>
                    <a:r>
                      <a: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человек </a:t>
                    </a:r>
                    <a:r>
                      <a: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используют сертификат в муниципальных</a:t>
                    </a:r>
                    <a:r>
                      <a:rPr lang="ru-RU" sz="1400" b="1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организациях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504574753096794"/>
                  <c:y val="0.1481974255328669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3</a:t>
                    </a:r>
                    <a:r>
                      <a:rPr lang="ru-RU" sz="1200" b="1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866 </a:t>
                    </a:r>
                    <a:r>
                      <a:rPr lang="ru-RU" sz="1200" b="1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человек </a:t>
                    </a:r>
                    <a:r>
                      <a: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используют</a:t>
                    </a:r>
                    <a:r>
                      <a:rPr lang="ru-RU" sz="1200" b="1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сертификат в частных (негосударственных) организациях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Лист1!$C$7:$C$9</c:f>
              <c:numCache>
                <c:formatCode>\О\с\н\о\в\н\о\й</c:formatCode>
                <c:ptCount val="3"/>
                <c:pt idx="0">
                  <c:v>270000</c:v>
                </c:pt>
                <c:pt idx="1">
                  <c:v>33710</c:v>
                </c:pt>
                <c:pt idx="2">
                  <c:v>3195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Количество</a:t>
            </a:r>
            <a:r>
              <a:rPr lang="ru-RU" sz="1600" b="1" baseline="0"/>
              <a:t> негосударственных учреждений дополнительного образования детей</a:t>
            </a:r>
            <a:endParaRPr lang="ru-RU" sz="16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Лист2!$A$9</c:f>
              <c:strCache>
                <c:ptCount val="1"/>
                <c:pt idx="0">
                  <c:v>Количество детей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Лист2!$B$7:$D$7</c:f>
              <c:strCache>
                <c:ptCount val="3"/>
                <c:pt idx="0">
                  <c:v>по состоянию на 01.01.2016</c:v>
                </c:pt>
                <c:pt idx="1">
                  <c:v>по состоянию на 01.09.2017</c:v>
                </c:pt>
                <c:pt idx="2">
                  <c:v>по состоянию на 25.11.2018</c:v>
                </c:pt>
              </c:strCache>
            </c:strRef>
          </c:cat>
          <c:val>
            <c:numRef>
              <c:f>Лист2!$B$9:$D$9</c:f>
              <c:numCache>
                <c:formatCode>Основной</c:formatCode>
                <c:ptCount val="3"/>
                <c:pt idx="0">
                  <c:v>0</c:v>
                </c:pt>
                <c:pt idx="1">
                  <c:v>2122</c:v>
                </c:pt>
                <c:pt idx="2">
                  <c:v>3866</c:v>
                </c:pt>
              </c:numCache>
            </c:numRef>
          </c:val>
        </c:ser>
        <c:ser>
          <c:idx val="2"/>
          <c:order val="2"/>
          <c:tx>
            <c:strRef>
              <c:f>Лист2!$A$10</c:f>
              <c:strCache>
                <c:ptCount val="1"/>
                <c:pt idx="0">
                  <c:v>Количество программ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Лист2!$B$7:$D$7</c:f>
              <c:strCache>
                <c:ptCount val="3"/>
                <c:pt idx="0">
                  <c:v>по состоянию на 01.01.2016</c:v>
                </c:pt>
                <c:pt idx="1">
                  <c:v>по состоянию на 01.09.2017</c:v>
                </c:pt>
                <c:pt idx="2">
                  <c:v>по состоянию на 25.11.2018</c:v>
                </c:pt>
              </c:strCache>
            </c:strRef>
          </c:cat>
          <c:val>
            <c:numRef>
              <c:f>Лист2!$B$10:$D$10</c:f>
              <c:numCache>
                <c:formatCode>Основной</c:formatCode>
                <c:ptCount val="3"/>
                <c:pt idx="0">
                  <c:v>0</c:v>
                </c:pt>
                <c:pt idx="1">
                  <c:v>153</c:v>
                </c:pt>
                <c:pt idx="2">
                  <c:v>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4661632"/>
        <c:axId val="114660096"/>
      </c:barChart>
      <c:lineChart>
        <c:grouping val="standar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Количество негосударственных учреждений дополнительного образования детей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Лист2!$B$7:$D$7</c:f>
              <c:strCache>
                <c:ptCount val="3"/>
                <c:pt idx="0">
                  <c:v>по состоянию на 01.01.2016</c:v>
                </c:pt>
                <c:pt idx="1">
                  <c:v>по состоянию на 01.09.2017</c:v>
                </c:pt>
                <c:pt idx="2">
                  <c:v>по состоянию на 25.11.2018</c:v>
                </c:pt>
              </c:strCache>
            </c:strRef>
          </c:cat>
          <c:val>
            <c:numRef>
              <c:f>Лист2!$B$8:$D$8</c:f>
              <c:numCache>
                <c:formatCode>Основной</c:formatCode>
                <c:ptCount val="3"/>
                <c:pt idx="0">
                  <c:v>11</c:v>
                </c:pt>
                <c:pt idx="1">
                  <c:v>38</c:v>
                </c:pt>
                <c:pt idx="2">
                  <c:v>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52672"/>
        <c:axId val="114654208"/>
      </c:lineChart>
      <c:catAx>
        <c:axId val="114652672"/>
        <c:scaling>
          <c:orientation val="minMax"/>
        </c:scaling>
        <c:delete val="0"/>
        <c:axPos val="b"/>
        <c:numFmt formatCode="Основно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654208"/>
        <c:crosses val="autoZero"/>
        <c:auto val="1"/>
        <c:lblAlgn val="ctr"/>
        <c:lblOffset val="100"/>
        <c:noMultiLvlLbl val="0"/>
      </c:catAx>
      <c:valAx>
        <c:axId val="11465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Основной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652672"/>
        <c:crosses val="autoZero"/>
        <c:crossBetween val="between"/>
      </c:valAx>
      <c:valAx>
        <c:axId val="114660096"/>
        <c:scaling>
          <c:orientation val="minMax"/>
        </c:scaling>
        <c:delete val="0"/>
        <c:axPos val="r"/>
        <c:numFmt formatCode="Основной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661632"/>
        <c:crosses val="max"/>
        <c:crossBetween val="between"/>
      </c:valAx>
      <c:catAx>
        <c:axId val="114661632"/>
        <c:scaling>
          <c:orientation val="minMax"/>
        </c:scaling>
        <c:delete val="1"/>
        <c:axPos val="b"/>
        <c:numFmt formatCode="Основной" sourceLinked="1"/>
        <c:majorTickMark val="out"/>
        <c:minorTickMark val="none"/>
        <c:tickLblPos val="nextTo"/>
        <c:crossAx val="114660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1999-9B6E-46F9-872C-7C160DD32022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F055-5F8B-4B1C-8892-56F63DE57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8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Были</a:t>
            </a:r>
            <a:r>
              <a:rPr lang="ru-RU" baseline="0" dirty="0" smtClean="0"/>
              <a:t> ступени – теперь уровни</a:t>
            </a:r>
          </a:p>
          <a:p>
            <a:r>
              <a:rPr lang="ru-RU" baseline="0" dirty="0" smtClean="0"/>
              <a:t>Дошкольное образование – теперь уровень</a:t>
            </a:r>
          </a:p>
          <a:p>
            <a:r>
              <a:rPr lang="ru-RU" baseline="0" dirty="0" smtClean="0"/>
              <a:t>Теперь среднее общее (без полного)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6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9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3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8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2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1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3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>
                <a:lumMod val="67000"/>
                <a:lumOff val="33000"/>
              </a:schemeClr>
            </a:gs>
            <a:gs pos="99000">
              <a:srgbClr val="F0EBD5"/>
            </a:gs>
            <a:gs pos="98000">
              <a:srgbClr val="D1C39F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E54D3-5939-47E8-960C-BC21B9EF7F61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9B52-A785-491D-8C6A-483272422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1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oleObject" Target="../embeddings/oleObject4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oleObject" Target="../embeddings/oleObject5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721332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74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Заголовок 1"/>
          <p:cNvSpPr txBox="1">
            <a:spLocks/>
          </p:cNvSpPr>
          <p:nvPr/>
        </p:nvSpPr>
        <p:spPr bwMode="auto">
          <a:xfrm>
            <a:off x="392879" y="1700808"/>
            <a:ext cx="83582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 sz="24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Система персонифицированного финансирования дополнительного образования детей</a:t>
            </a:r>
          </a:p>
          <a:p>
            <a:r>
              <a:rPr lang="ru-RU" sz="2800" dirty="0" smtClean="0">
                <a:latin typeface="+mj-lt"/>
              </a:rPr>
              <a:t> (Сертификат дополнительного образования)</a:t>
            </a:r>
          </a:p>
          <a:p>
            <a:r>
              <a:rPr lang="ru-RU" sz="2800" dirty="0" smtClean="0">
                <a:latin typeface="+mj-lt"/>
              </a:rPr>
              <a:t>в Ханты-Мансийском автономном округе - Югре</a:t>
            </a:r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4536841" y="4725145"/>
            <a:ext cx="4364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Первый заместитель директора Департамента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образования и молодежной политики Ханты-Мансийского автономного округа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–Югры</a:t>
            </a:r>
          </a:p>
          <a:p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С.А.Возняк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15618" y="537952"/>
            <a:ext cx="684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000" dirty="0">
                <a:latin typeface="+mn-lt"/>
              </a:rPr>
              <a:t>Департамент образования и молодежной политики</a:t>
            </a:r>
          </a:p>
          <a:p>
            <a:r>
              <a:rPr lang="ru-RU" sz="2000" dirty="0">
                <a:latin typeface="+mn-lt"/>
              </a:rPr>
              <a:t>Ханты-Мансийского автономного округа – Югры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6740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7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548681"/>
            <a:ext cx="662473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395538" y="1412776"/>
            <a:ext cx="8434619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548681"/>
            <a:ext cx="66247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«</a:t>
            </a:r>
            <a:r>
              <a:rPr lang="ru-RU" sz="1600" b="1" dirty="0"/>
              <a:t>Главное, у ребёнка, у родителей </a:t>
            </a:r>
            <a:r>
              <a:rPr lang="ru-RU" sz="1600" b="1" dirty="0">
                <a:solidFill>
                  <a:srgbClr val="C00000"/>
                </a:solidFill>
              </a:rPr>
              <a:t>должен быть выбор:</a:t>
            </a:r>
            <a:r>
              <a:rPr lang="ru-RU" sz="1600" b="1" dirty="0"/>
              <a:t> получить дополнительное образование на базе школы, или в муниципальном творческом центре, или в негосударственной образовательной организации, чтобы это было доступно и чтобы с детьми работали по-настоящему хорошо подготовленные специалисты».</a:t>
            </a:r>
          </a:p>
          <a:p>
            <a:pPr algn="just"/>
            <a:r>
              <a:rPr lang="ru-RU" sz="1400" i="1" dirty="0" smtClean="0"/>
              <a:t>(</a:t>
            </a:r>
            <a:r>
              <a:rPr lang="ru-RU" sz="1400" i="1" dirty="0"/>
              <a:t>из послания Президента Российской Федерации В.В. Путина Федеральному собранию, 4 декабря 2014 года</a:t>
            </a:r>
            <a:r>
              <a:rPr lang="ru-RU" sz="1400" dirty="0" smtClean="0"/>
              <a:t>)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/>
              <a:t>Разработка нормативно-правовой базы в целях введения </a:t>
            </a:r>
            <a:r>
              <a:rPr lang="ru-RU" sz="1600" b="1" dirty="0">
                <a:solidFill>
                  <a:srgbClr val="C00000"/>
                </a:solidFill>
              </a:rPr>
              <a:t>именных сертификатов</a:t>
            </a:r>
            <a:r>
              <a:rPr lang="ru-RU" sz="1600" b="1" dirty="0"/>
              <a:t> для детей на получение гарантированных бесплатных услуг дополнительного образования, спортивно-досуговых услуг по месту жительства.</a:t>
            </a:r>
          </a:p>
          <a:p>
            <a:pPr algn="just"/>
            <a:r>
              <a:rPr lang="ru-RU" sz="1400" i="1" dirty="0" smtClean="0"/>
              <a:t>(«</a:t>
            </a:r>
            <a:r>
              <a:rPr lang="ru-RU" sz="1400" i="1" dirty="0"/>
              <a:t>мера, направленная на развитие системы дополнительного образования, инфраструктуры творческого развития и воспитания детей» из Указа Президента Российской Федерации от 7 мая 2012 года №761</a:t>
            </a:r>
            <a:r>
              <a:rPr lang="ru-RU" sz="1600" dirty="0"/>
              <a:t>)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Разработка </a:t>
            </a:r>
            <a:r>
              <a:rPr lang="ru-RU" sz="1600" b="1" dirty="0"/>
              <a:t>и внедрение механизмов персонифицированного финансирования дополнительных общеобразовательных программ и поддержки семей в получении дополнительного образования…</a:t>
            </a:r>
          </a:p>
          <a:p>
            <a:pPr algn="just"/>
            <a:r>
              <a:rPr lang="ru-RU" sz="1600" i="1" dirty="0" smtClean="0"/>
              <a:t>(</a:t>
            </a:r>
            <a:r>
              <a:rPr lang="ru-RU" sz="1600" i="1" dirty="0"/>
              <a:t>из основных направлений реализации Концепции Развития дополнительного образования детей</a:t>
            </a:r>
            <a:r>
              <a:rPr lang="ru-RU" sz="1600" i="1" dirty="0" smtClean="0"/>
              <a:t>)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6372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62880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Государственная образовательная организация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83417" y="2564904"/>
            <a:ext cx="2520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образовательная организация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275856" y="3501008"/>
            <a:ext cx="25202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частная организация, осуществляющая образовательную деятельность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83417" y="4581128"/>
            <a:ext cx="2520280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Индивидуальный предприниматель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179512" y="2492896"/>
            <a:ext cx="1800200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rot="19781304">
            <a:off x="1940786" y="2158249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1028107">
            <a:off x="2107484" y="2821791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943280">
            <a:off x="2106108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2033996">
            <a:off x="1926666" y="4172440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0312" y="2816932"/>
            <a:ext cx="1512168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 оплаты услуг</a:t>
            </a:r>
            <a:endParaRPr lang="ru-RU" dirty="0"/>
          </a:p>
        </p:txBody>
      </p:sp>
      <p:sp>
        <p:nvSpPr>
          <p:cNvPr id="40" name="Стрелка вправо 39"/>
          <p:cNvSpPr/>
          <p:nvPr/>
        </p:nvSpPr>
        <p:spPr>
          <a:xfrm rot="12555053">
            <a:off x="6297904" y="2424172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1537038">
            <a:off x="6170850" y="2943123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0431406">
            <a:off x="6166329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9056668">
            <a:off x="6297466" y="4201739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900" y="5661248"/>
            <a:ext cx="9013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гарантия оплаты услуги дополнительного образования, предоставляемой ребенку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332656"/>
            <a:ext cx="7920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Действующая схема  персонифицированного финансирования</a:t>
            </a:r>
            <a:endParaRPr lang="ru-RU" sz="22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76364" y="1304764"/>
            <a:ext cx="1746349" cy="1224136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Бюджетные средства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86385" y="4293094"/>
            <a:ext cx="1664568" cy="4571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Родительская плата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8070435" y="3994121"/>
            <a:ext cx="284323" cy="26339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8012779" y="2537078"/>
            <a:ext cx="284323" cy="26339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  <p:bldP spid="9" grpId="0" animBg="1"/>
      <p:bldP spid="19" grpId="0" animBg="1"/>
      <p:bldP spid="35" grpId="0" animBg="1"/>
      <p:bldP spid="36" grpId="0" animBg="1"/>
      <p:bldP spid="39" grpId="0" animBg="1"/>
      <p:bldP spid="20" grpId="0" animBg="1"/>
      <p:bldP spid="40" grpId="0" animBg="1"/>
      <p:bldP spid="41" grpId="0" animBg="1"/>
      <p:bldP spid="42" grpId="0" animBg="1"/>
      <p:bldP spid="43" grpId="0" animBg="1"/>
      <p:bldP spid="21" grpId="0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858394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9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548681"/>
            <a:ext cx="662473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000066"/>
              </a:solidFill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548681"/>
            <a:ext cx="676875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РЕЗУЛЬТАТЫ ВНЕДРЕНИЯ</a:t>
            </a: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Система </a:t>
            </a:r>
            <a:r>
              <a:rPr lang="ru-RU" sz="2000" b="1" dirty="0">
                <a:solidFill>
                  <a:schemeClr val="tx2"/>
                </a:solidFill>
              </a:rPr>
              <a:t>персонифицированного финансирования дополнительного образования детей 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298253"/>
            <a:ext cx="2251695" cy="27230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обеспечивает </a:t>
            </a:r>
            <a:r>
              <a:rPr lang="ru-RU" sz="1600" dirty="0">
                <a:solidFill>
                  <a:schemeClr val="tx1"/>
                </a:solidFill>
              </a:rPr>
              <a:t>с сентября 2018 года получение детьми  от 5 до 18 лет услуг дополнительного образования, финансируемых за счет средств бюджета, с использованием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именных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сертификатов.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60023" y="3314733"/>
            <a:ext cx="2088231" cy="2706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действует </a:t>
            </a:r>
            <a:r>
              <a:rPr lang="ru-RU" sz="1600" b="1" dirty="0">
                <a:solidFill>
                  <a:schemeClr val="tx1"/>
                </a:solidFill>
              </a:rPr>
              <a:t>во всех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22-х </a:t>
            </a:r>
            <a:r>
              <a:rPr lang="ru-RU" sz="1600" dirty="0">
                <a:solidFill>
                  <a:schemeClr val="tx1"/>
                </a:solidFill>
              </a:rPr>
              <a:t>муниципальных образованиях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 </a:t>
            </a:r>
            <a:r>
              <a:rPr lang="ru-RU" sz="1600" b="1" dirty="0">
                <a:solidFill>
                  <a:schemeClr val="tx1"/>
                </a:solidFill>
              </a:rPr>
              <a:t>единым правилам.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3269930"/>
            <a:ext cx="2448272" cy="2751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Предоставляет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b="1" dirty="0" smtClean="0">
                <a:solidFill>
                  <a:srgbClr val="C00000"/>
                </a:solidFill>
              </a:rPr>
              <a:t>право выбора</a:t>
            </a:r>
          </a:p>
          <a:p>
            <a:pPr algn="ctr"/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dirty="0">
                <a:solidFill>
                  <a:schemeClr val="tx1"/>
                </a:solidFill>
              </a:rPr>
              <a:t>учреждений - поставщиков услуг и реализуемых ими программ с гарантированной государством компенсацией расходов (или части расходов) поставщиков услуг дополнительного образования.</a:t>
            </a:r>
          </a:p>
        </p:txBody>
      </p:sp>
      <p:sp>
        <p:nvSpPr>
          <p:cNvPr id="15" name="Стрелка вправо 14"/>
          <p:cNvSpPr/>
          <p:nvPr/>
        </p:nvSpPr>
        <p:spPr>
          <a:xfrm rot="6739926">
            <a:off x="1820488" y="2362314"/>
            <a:ext cx="1238012" cy="48557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070736" y="2306268"/>
            <a:ext cx="1266806" cy="53481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3641208">
            <a:off x="5966370" y="2296204"/>
            <a:ext cx="1396352" cy="48053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1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868892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8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548681"/>
            <a:ext cx="662473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000066"/>
              </a:solidFill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559882"/>
            <a:ext cx="6768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559882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РЕЗУЛЬТАТЫ ВНЕДРЕНИЯ</a:t>
            </a:r>
          </a:p>
          <a:p>
            <a:pPr algn="just"/>
            <a:endParaRPr lang="ru-RU" sz="2400" b="1" dirty="0" smtClean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051384"/>
              </p:ext>
            </p:extLst>
          </p:nvPr>
        </p:nvGraphicFramePr>
        <p:xfrm>
          <a:off x="683569" y="1207515"/>
          <a:ext cx="8092240" cy="502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96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868892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3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5" y="561362"/>
            <a:ext cx="662473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000066"/>
              </a:solidFill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559882"/>
            <a:ext cx="6768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22578"/>
              </p:ext>
            </p:extLst>
          </p:nvPr>
        </p:nvGraphicFramePr>
        <p:xfrm>
          <a:off x="899592" y="1352550"/>
          <a:ext cx="7632848" cy="452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4804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283"/>
              </p:ext>
            </p:extLst>
          </p:nvPr>
        </p:nvGraphicFramePr>
        <p:xfrm>
          <a:off x="0" y="6165306"/>
          <a:ext cx="9144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5" r:id="rId3" imgW="634680" imgH="634680" progId="">
                  <p:embed/>
                </p:oleObj>
              </mc:Choice>
              <mc:Fallback>
                <p:oleObj r:id="rId3" imgW="634680" imgH="634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65306"/>
                        <a:ext cx="91440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Заголовок 1"/>
          <p:cNvSpPr txBox="1">
            <a:spLocks/>
          </p:cNvSpPr>
          <p:nvPr/>
        </p:nvSpPr>
        <p:spPr bwMode="auto">
          <a:xfrm>
            <a:off x="392877" y="260729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800" dirty="0" smtClean="0">
                <a:latin typeface="+mj-lt"/>
              </a:rPr>
              <a:t>БЛАГОДАРЮ ЗА ВНИМАНИЕ!</a:t>
            </a:r>
            <a:endParaRPr lang="ru-RU" sz="2800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70" y="499594"/>
            <a:ext cx="891439" cy="9131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9" y="476765"/>
            <a:ext cx="891439" cy="9360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6413" y="116632"/>
            <a:ext cx="9144000" cy="2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8905</TotalTime>
  <Words>369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Мамадулина</dc:creator>
  <cp:lastModifiedBy>Лем Лилия С.</cp:lastModifiedBy>
  <cp:revision>1288</cp:revision>
  <cp:lastPrinted>2013-07-19T12:20:58Z</cp:lastPrinted>
  <dcterms:created xsi:type="dcterms:W3CDTF">2012-08-13T06:10:56Z</dcterms:created>
  <dcterms:modified xsi:type="dcterms:W3CDTF">2018-11-28T10:27:52Z</dcterms:modified>
</cp:coreProperties>
</file>